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8"/>
  </p:notes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8AB"/>
    <a:srgbClr val="871719"/>
    <a:srgbClr val="BF7E04"/>
    <a:srgbClr val="D572A8"/>
    <a:srgbClr val="EAE732"/>
    <a:srgbClr val="FFC91D"/>
    <a:srgbClr val="F4F923"/>
    <a:srgbClr val="FFFFFF"/>
    <a:srgbClr val="D3EF47"/>
    <a:srgbClr val="D1F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387" y="-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F85DE-BBED-4533-A240-5CA43C07E5A1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09D71-0E27-4258-B560-F5135C6E93C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6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ln>
            <a:solidFill>
              <a:srgbClr val="871719"/>
            </a:solidFill>
          </a:ln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it-IT" dirty="0"/>
              <a:t>Titolo intervento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619584"/>
          </a:xfrm>
        </p:spPr>
        <p:txBody>
          <a:bodyPr/>
          <a:lstStyle>
            <a:lvl1pPr marL="0" indent="0" algn="ctr">
              <a:buNone/>
              <a:defRPr sz="2400" i="0" baseline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Nome e cognome relatore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‹N›</a:t>
            </a:fld>
            <a:endParaRPr lang="en-US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t="19972" r="14054" b="18195"/>
          <a:stretch/>
        </p:blipFill>
        <p:spPr>
          <a:xfrm>
            <a:off x="150127" y="5768865"/>
            <a:ext cx="2088108" cy="966305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327551" y="747873"/>
            <a:ext cx="216000" cy="2756848"/>
          </a:xfrm>
          <a:prstGeom prst="rect">
            <a:avLst/>
          </a:prstGeom>
          <a:solidFill>
            <a:srgbClr val="1D88AB"/>
          </a:solidFill>
          <a:ln>
            <a:solidFill>
              <a:srgbClr val="1D88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ttangolo 9"/>
          <p:cNvSpPr/>
          <p:nvPr/>
        </p:nvSpPr>
        <p:spPr>
          <a:xfrm>
            <a:off x="11616155" y="2141726"/>
            <a:ext cx="216000" cy="2756848"/>
          </a:xfrm>
          <a:prstGeom prst="rect">
            <a:avLst/>
          </a:prstGeom>
          <a:solidFill>
            <a:srgbClr val="1D88AB"/>
          </a:solidFill>
          <a:ln>
            <a:solidFill>
              <a:srgbClr val="1D88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CasellaDiTesto 11"/>
          <p:cNvSpPr txBox="1"/>
          <p:nvPr/>
        </p:nvSpPr>
        <p:spPr>
          <a:xfrm>
            <a:off x="1" y="27291"/>
            <a:ext cx="121889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b="1" dirty="0">
                <a:solidFill>
                  <a:srgbClr val="1D88AB"/>
                </a:solidFill>
              </a:rPr>
              <a:t>[</a:t>
            </a:r>
            <a:r>
              <a:rPr lang="it-IT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Alleanze educative tra scuola e territorio. Dall’inclusione scolastica all’inclusione sociale </a:t>
            </a:r>
            <a:r>
              <a:rPr lang="it-IT" sz="1400" b="1" dirty="0"/>
              <a:t>– 21 marzo 2026 </a:t>
            </a:r>
            <a:r>
              <a:rPr lang="it-IT" sz="2400" b="1" dirty="0">
                <a:solidFill>
                  <a:srgbClr val="1D88AB"/>
                </a:solidFill>
              </a:rPr>
              <a:t>]</a:t>
            </a:r>
            <a:endParaRPr lang="en-US" sz="2400" b="1" dirty="0">
              <a:solidFill>
                <a:srgbClr val="1D88AB"/>
              </a:solidFill>
            </a:endParaRP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13" hasCustomPrompt="1"/>
          </p:nvPr>
        </p:nvSpPr>
        <p:spPr>
          <a:xfrm>
            <a:off x="1516399" y="4275157"/>
            <a:ext cx="9144000" cy="635000"/>
          </a:xfrm>
        </p:spPr>
        <p:txBody>
          <a:bodyPr anchor="b" anchorCtr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i="1"/>
            </a:lvl1pPr>
          </a:lstStyle>
          <a:p>
            <a:pPr lvl="0"/>
            <a:r>
              <a:rPr lang="it-IT" dirty="0"/>
              <a:t>Affiliazione come da locandina - Ruolo come da locandina - Indirizzo email</a:t>
            </a:r>
            <a:endParaRPr lang="en-US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08E8885-53B4-6792-2B76-8CC61B302F81}"/>
              </a:ext>
            </a:extLst>
          </p:cNvPr>
          <p:cNvPicPr preferRelativeResize="0">
            <a:picLocks/>
          </p:cNvPicPr>
          <p:nvPr userDrawn="1"/>
        </p:nvPicPr>
        <p:blipFill>
          <a:blip r:embed="rId3"/>
          <a:srcRect t="30124"/>
          <a:stretch>
            <a:fillRect/>
          </a:stretch>
        </p:blipFill>
        <p:spPr>
          <a:xfrm>
            <a:off x="7890000" y="4935876"/>
            <a:ext cx="4302000" cy="191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8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rgbClr val="1D88AB"/>
              </a:buClr>
              <a:buFont typeface="Wingdings" panose="05000000000000000000" pitchFamily="2" charset="2"/>
              <a:buChar char="§"/>
              <a:defRPr sz="2300"/>
            </a:lvl1pPr>
            <a:lvl2pPr>
              <a:buClr>
                <a:srgbClr val="1D88AB"/>
              </a:buClr>
              <a:defRPr sz="2300"/>
            </a:lvl2pPr>
            <a:lvl3pPr>
              <a:buClr>
                <a:srgbClr val="1D88AB"/>
              </a:buClr>
              <a:buFont typeface="Wingdings" panose="05000000000000000000" pitchFamily="2" charset="2"/>
              <a:buChar char="§"/>
              <a:defRPr sz="2300"/>
            </a:lvl3pPr>
          </a:lstStyle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187070" y="6476107"/>
            <a:ext cx="2743200" cy="365125"/>
          </a:xfrm>
        </p:spPr>
        <p:txBody>
          <a:bodyPr/>
          <a:lstStyle>
            <a:lvl1pPr>
              <a:defRPr sz="1400">
                <a:solidFill>
                  <a:srgbClr val="1D88AB"/>
                </a:solidFill>
              </a:defRPr>
            </a:lvl1pPr>
          </a:lstStyle>
          <a:p>
            <a:fld id="{11E09794-FE2D-4C60-8A0D-972CA28334A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3"/>
          </p:nvPr>
        </p:nvSpPr>
        <p:spPr>
          <a:xfrm>
            <a:off x="10023199" y="1189233"/>
            <a:ext cx="2165944" cy="297657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it-IT"/>
              <a:t>Nome e cognome relatore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7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41074" y="365127"/>
            <a:ext cx="93849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41074" y="1825625"/>
            <a:ext cx="109098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187070" y="64959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400">
                <a:solidFill>
                  <a:srgbClr val="1D88AB"/>
                </a:solidFill>
              </a:defRPr>
            </a:lvl1pPr>
          </a:lstStyle>
          <a:p>
            <a:fld id="{11E09794-FE2D-4C60-8A0D-972CA28334A8}" type="slidenum">
              <a:rPr lang="en-US" smtClean="0"/>
              <a:pPr/>
              <a:t>‹N›</a:t>
            </a:fld>
            <a:endParaRPr lang="en-US" dirty="0">
              <a:solidFill>
                <a:srgbClr val="1D88AB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48599" y="6308"/>
            <a:ext cx="663964" cy="1862048"/>
          </a:xfrm>
          <a:prstGeom prst="rect">
            <a:avLst/>
          </a:prstGeom>
          <a:ln>
            <a:noFill/>
          </a:ln>
        </p:spPr>
        <p:txBody>
          <a:bodyPr wrap="none" anchor="ctr">
            <a:spAutoFit/>
          </a:bodyPr>
          <a:lstStyle/>
          <a:p>
            <a:r>
              <a:rPr lang="it-IT" sz="11500" b="1" dirty="0">
                <a:solidFill>
                  <a:srgbClr val="1D88AB"/>
                </a:solidFill>
              </a:rPr>
              <a:t>[</a:t>
            </a:r>
            <a:endParaRPr lang="en-US" sz="11500" dirty="0">
              <a:solidFill>
                <a:srgbClr val="1D88AB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0026056" y="1190993"/>
            <a:ext cx="2165944" cy="307777"/>
          </a:xfrm>
          <a:prstGeom prst="rect">
            <a:avLst/>
          </a:prstGeom>
          <a:solidFill>
            <a:srgbClr val="1D88AB"/>
          </a:solidFill>
          <a:ln>
            <a:solidFill>
              <a:srgbClr val="1D88AB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it-IT" sz="1400" b="1" dirty="0">
              <a:solidFill>
                <a:srgbClr val="1D88AB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t="19972" r="14054" b="18195"/>
          <a:stretch/>
        </p:blipFill>
        <p:spPr>
          <a:xfrm>
            <a:off x="10064975" y="132317"/>
            <a:ext cx="2088108" cy="966305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1083727" y="6439201"/>
            <a:ext cx="1002454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>
                <a:solidFill>
                  <a:srgbClr val="1D88AB"/>
                </a:solidFill>
              </a:rPr>
              <a:t>[</a:t>
            </a:r>
            <a:r>
              <a:rPr lang="it-IT" sz="1400" b="1" dirty="0"/>
              <a:t>Alleanze educative tra scuola e territorio. Dall’inclusione scolastica all’inclusione sociale – 21 marzo 2026</a:t>
            </a:r>
            <a:r>
              <a:rPr lang="it-IT" sz="2400" b="1" dirty="0">
                <a:solidFill>
                  <a:srgbClr val="1D88AB"/>
                </a:solidFill>
              </a:rPr>
              <a:t>]</a:t>
            </a:r>
            <a:endParaRPr lang="en-US" sz="2400" b="1" dirty="0">
              <a:solidFill>
                <a:srgbClr val="1D88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61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rgbClr val="1D88AB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88AB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88AB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BAEAE5-8255-FC24-ABD7-0DC8A0DC3D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La disabilità ribaltata</a:t>
            </a:r>
            <a:br>
              <a:rPr lang="it-IT" b="1" dirty="0"/>
            </a:br>
            <a:r>
              <a:rPr lang="it-IT" b="1" dirty="0"/>
              <a:t>Ogni uomo è un artista</a:t>
            </a:r>
            <a:br>
              <a:rPr lang="it-IT" b="1" dirty="0"/>
            </a:br>
            <a:br>
              <a:rPr lang="it-IT" b="1" dirty="0"/>
            </a:br>
            <a:r>
              <a:rPr lang="it-IT" sz="2000" dirty="0"/>
              <a:t>Il teatro quale atto di inclusione profonda dentro la scuola e nel territorio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E8D7DED-4627-0BED-1CDE-E1998D656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Barbara Petrucci attrice , regista e </a:t>
            </a:r>
            <a:r>
              <a:rPr lang="it-IT"/>
              <a:t>formatrice teatrale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EC9B203-32D8-C650-4955-A3B6C15AEA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Direttrice artistica della cooperativa Diesis </a:t>
            </a:r>
            <a:r>
              <a:rPr lang="it-IT" dirty="0" err="1"/>
              <a:t>Teatrango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654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7D4EF5-AFE9-D134-70AA-A5F4B80C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Ogni uomo è un artista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D18458-40A6-BFDD-0EF7-5A9693126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chemeClr val="accent1"/>
                </a:solidFill>
              </a:rPr>
              <a:t>Beuys teorizza l’arte come creatività universale, capace di trasformare la società.</a:t>
            </a:r>
          </a:p>
          <a:p>
            <a:pPr marL="0" indent="0">
              <a:buNone/>
            </a:pPr>
            <a:r>
              <a:rPr lang="it-IT" b="1" dirty="0">
                <a:solidFill>
                  <a:schemeClr val="accent1"/>
                </a:solidFill>
              </a:rPr>
              <a:t>Ogni persona è un artista in quanto essere umano creativo.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 </a:t>
            </a:r>
            <a:r>
              <a:rPr lang="it-IT" b="1" dirty="0"/>
              <a:t>Essere attori creativi- </a:t>
            </a:r>
            <a:r>
              <a:rPr lang="it-IT" dirty="0"/>
              <a:t>la possibilità di crescere e formarsi attraverso il laboratorio espressivo con persone disabili</a:t>
            </a:r>
          </a:p>
          <a:p>
            <a:r>
              <a:rPr lang="it-IT" dirty="0"/>
              <a:t> </a:t>
            </a:r>
            <a:r>
              <a:rPr lang="it-IT" b="1" dirty="0"/>
              <a:t>L’ascolto attivo- </a:t>
            </a:r>
            <a:r>
              <a:rPr lang="it-IT" dirty="0"/>
              <a:t>l’osservazione e l’interazione profonda e consapevole</a:t>
            </a:r>
          </a:p>
          <a:p>
            <a:r>
              <a:rPr lang="it-IT" dirty="0"/>
              <a:t> </a:t>
            </a:r>
            <a:r>
              <a:rPr lang="it-IT" b="1" dirty="0"/>
              <a:t>Il valore dell’esperienza maieutica </a:t>
            </a:r>
            <a:r>
              <a:rPr lang="it-IT" dirty="0"/>
              <a:t>attraverso la quale elaborare conoscenza e scoprire linguaggi nuovi di comunicazione.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A4559C-996D-14C4-DBBF-CADC9DA2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2</a:t>
            </a:fld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767EBB-FE55-2B16-447C-ABB1BA232798}"/>
              </a:ext>
            </a:extLst>
          </p:cNvPr>
          <p:cNvSpPr txBox="1"/>
          <p:nvPr/>
        </p:nvSpPr>
        <p:spPr>
          <a:xfrm>
            <a:off x="10008704" y="1184348"/>
            <a:ext cx="1849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Nome e cognome relatore</a:t>
            </a:r>
          </a:p>
        </p:txBody>
      </p:sp>
    </p:spTree>
    <p:extLst>
      <p:ext uri="{BB962C8B-B14F-4D97-AF65-F5344CB8AC3E}">
        <p14:creationId xmlns:p14="http://schemas.microsoft.com/office/powerpoint/2010/main" val="287195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CE47E-6203-13E9-7DD9-81BDF61F3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21D8BD-A257-2804-4C38-5A1F477B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Ogni uomo è un artista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FD3CB8-172D-4847-DDD8-CDA8D0992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36" y="1793058"/>
            <a:ext cx="10909852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it-IT" sz="4000" b="1" dirty="0">
                <a:solidFill>
                  <a:schemeClr val="accent5"/>
                </a:solidFill>
              </a:rPr>
              <a:t>Inclusione</a:t>
            </a:r>
            <a:r>
              <a:rPr lang="it-IT" sz="4000" b="1" dirty="0"/>
              <a:t> - </a:t>
            </a:r>
            <a:r>
              <a:rPr lang="it-IT" sz="4000" dirty="0"/>
              <a:t>processo attivo di accoglienza e valorizzazione di ogni individuo all’interno di un gruppo o società, garantendo pari diritti, opportunità e partecipazione, indipendentemente da differenze fisiche, culturali o sociali.</a:t>
            </a:r>
            <a:br>
              <a:rPr lang="it-IT" sz="4000" dirty="0"/>
            </a:br>
            <a:r>
              <a:rPr lang="it-IT" sz="4000" b="1" dirty="0">
                <a:solidFill>
                  <a:schemeClr val="accent5"/>
                </a:solidFill>
              </a:rPr>
              <a:t>Trasformare la società per renderla adatta a tutti</a:t>
            </a:r>
            <a:r>
              <a:rPr lang="it-IT" sz="4000" dirty="0"/>
              <a:t>. L’’inclusione richiede che sia il contesto (scuola, società, comunità…) a cambiare per accogliere l’unicità di ciascuno.</a:t>
            </a:r>
          </a:p>
          <a:p>
            <a:pPr marL="0" indent="0">
              <a:buNone/>
            </a:pPr>
            <a:r>
              <a:rPr lang="it-IT" sz="5100" dirty="0"/>
              <a:t>Parlare di </a:t>
            </a:r>
            <a:r>
              <a:rPr lang="it-IT" sz="5100" b="1" dirty="0">
                <a:solidFill>
                  <a:schemeClr val="accent5"/>
                </a:solidFill>
              </a:rPr>
              <a:t>inclusione</a:t>
            </a:r>
            <a:r>
              <a:rPr lang="it-IT" sz="5100" dirty="0">
                <a:solidFill>
                  <a:schemeClr val="accent5"/>
                </a:solidFill>
              </a:rPr>
              <a:t> </a:t>
            </a:r>
            <a:r>
              <a:rPr lang="it-IT" sz="5100" dirty="0"/>
              <a:t>significa </a:t>
            </a:r>
            <a:r>
              <a:rPr lang="it-IT" sz="5100" b="1" dirty="0"/>
              <a:t>incontrare l’altro con il rispetto e la curiosità che abbiamo difronte ad un’opera d’arte.</a:t>
            </a:r>
            <a:br>
              <a:rPr lang="it-IT" sz="5100" b="1" dirty="0"/>
            </a:br>
            <a:endParaRPr lang="it-IT" sz="5100" b="1" dirty="0"/>
          </a:p>
          <a:p>
            <a:pPr marL="0" indent="0">
              <a:buNone/>
            </a:pPr>
            <a:r>
              <a:rPr lang="it-IT" sz="5100" dirty="0"/>
              <a:t>Questo tipo di rispetto e attenzione genera:</a:t>
            </a:r>
          </a:p>
          <a:p>
            <a:pPr marL="0" indent="0">
              <a:buNone/>
            </a:pPr>
            <a:r>
              <a:rPr lang="it-IT" sz="5100" b="1" dirty="0"/>
              <a:t> - ascolto attivo,</a:t>
            </a:r>
          </a:p>
          <a:p>
            <a:pPr marL="0" indent="0">
              <a:buNone/>
            </a:pPr>
            <a:r>
              <a:rPr lang="it-IT" sz="5100" b="1" dirty="0"/>
              <a:t> - partecipazione autentica alla relazione,</a:t>
            </a:r>
          </a:p>
          <a:p>
            <a:pPr marL="0" indent="0">
              <a:buNone/>
            </a:pPr>
            <a:r>
              <a:rPr lang="it-IT" sz="5100" b="1" dirty="0"/>
              <a:t> - scoperta.</a:t>
            </a:r>
          </a:p>
          <a:p>
            <a:pPr marL="0" indent="0">
              <a:buNone/>
            </a:pPr>
            <a:endParaRPr lang="it-IT" sz="4000" b="1" dirty="0"/>
          </a:p>
          <a:p>
            <a:pPr marL="0" indent="0">
              <a:buNone/>
            </a:pPr>
            <a:r>
              <a:rPr lang="it-IT" sz="4000" b="1" dirty="0"/>
              <a:t> </a:t>
            </a:r>
          </a:p>
          <a:p>
            <a:pPr marL="0" indent="0">
              <a:buNone/>
            </a:pPr>
            <a:r>
              <a:rPr lang="it-IT" sz="4000" b="1" dirty="0"/>
              <a:t>Integrazione, </a:t>
            </a:r>
            <a:r>
              <a:rPr lang="it-IT" sz="4000" dirty="0"/>
              <a:t>al contrario, richiede al diverso di adattarsi alla norma.</a:t>
            </a:r>
          </a:p>
          <a:p>
            <a:pPr marL="0" indent="0">
              <a:buNone/>
            </a:pPr>
            <a:endParaRPr lang="it-IT" sz="4000" b="1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68ACC39-B6DD-78B0-16A1-593A24B9D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3</a:t>
            </a:fld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A6BBCA8-7A5A-4D7A-B8F3-AB8F33DF6330}"/>
              </a:ext>
            </a:extLst>
          </p:cNvPr>
          <p:cNvSpPr txBox="1"/>
          <p:nvPr/>
        </p:nvSpPr>
        <p:spPr>
          <a:xfrm>
            <a:off x="10008704" y="1184348"/>
            <a:ext cx="1849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Nome e cognome relatore</a:t>
            </a:r>
          </a:p>
        </p:txBody>
      </p:sp>
    </p:spTree>
    <p:extLst>
      <p:ext uri="{BB962C8B-B14F-4D97-AF65-F5344CB8AC3E}">
        <p14:creationId xmlns:p14="http://schemas.microsoft.com/office/powerpoint/2010/main" val="114002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9916-7DD4-B77D-A7F3-322C411C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3769B6-623D-E0AB-393F-8DE9DCF5A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Ogni uomo è un artista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2B0AD8-9D63-AD4F-6B43-4645F6D03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Non si cerca «la normalizzazione», il mestiere, ma l’esperienza artistica attraverso l’azione condivisa dei nostri corpi e delle nostre menti sul palco. </a:t>
            </a:r>
            <a:r>
              <a:rPr lang="it-IT" b="1" dirty="0"/>
              <a:t>Non si tratta di imporre gesti o movimenti ma di sollecitarne l’espressione unica e autentica, irripetibile.</a:t>
            </a:r>
          </a:p>
          <a:p>
            <a:r>
              <a:rPr lang="it-IT" dirty="0"/>
              <a:t>La bellezza viene scoperta nell’azione originale di ogni persona, ognuno genera la propria parte.</a:t>
            </a:r>
          </a:p>
          <a:p>
            <a:r>
              <a:rPr lang="it-IT" dirty="0"/>
              <a:t> Drammaturgia scritta attraverso l’improvvisazione teatrale, una ricerca estetica che incontra le caratteristiche personali di ciascuno e includendo le une con le altre crea una scrittura scenica collettiva.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364B345-048E-F357-E6AF-65C459C3D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4</a:t>
            </a:fld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E3D4F3-F73E-A1C5-0501-CE2FF0D76A9D}"/>
              </a:ext>
            </a:extLst>
          </p:cNvPr>
          <p:cNvSpPr txBox="1"/>
          <p:nvPr/>
        </p:nvSpPr>
        <p:spPr>
          <a:xfrm>
            <a:off x="10008704" y="1184348"/>
            <a:ext cx="1849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Nome e cognome relatore</a:t>
            </a:r>
          </a:p>
        </p:txBody>
      </p:sp>
    </p:spTree>
    <p:extLst>
      <p:ext uri="{BB962C8B-B14F-4D97-AF65-F5344CB8AC3E}">
        <p14:creationId xmlns:p14="http://schemas.microsoft.com/office/powerpoint/2010/main" val="205201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5458A-84F9-6D53-7E0A-F61DD5E0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28D2C0-6C64-2C4F-E629-053BFAA7D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34" y="350490"/>
            <a:ext cx="9384982" cy="1325563"/>
          </a:xfrm>
        </p:spPr>
        <p:txBody>
          <a:bodyPr/>
          <a:lstStyle/>
          <a:p>
            <a:r>
              <a:rPr lang="it-IT" b="1" dirty="0"/>
              <a:t>Ogni uomo è un artista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FDAD43-14DB-5F48-7827-75D5AB6DA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Il laboratorio permanente di Teatro sociale </a:t>
            </a:r>
            <a:r>
              <a:rPr lang="it-IT" dirty="0"/>
              <a:t>che </a:t>
            </a:r>
            <a:r>
              <a:rPr lang="it-IT" b="1" dirty="0"/>
              <a:t>Diesis-</a:t>
            </a:r>
            <a:r>
              <a:rPr lang="it-IT" b="1" dirty="0" err="1"/>
              <a:t>Teatrango</a:t>
            </a:r>
            <a:r>
              <a:rPr lang="it-IT" b="1" dirty="0"/>
              <a:t> c</a:t>
            </a:r>
            <a:r>
              <a:rPr lang="it-IT" dirty="0"/>
              <a:t>onduce dal 2006 è riuscito a produrre con questa metodologia inclusiva spettacoli di forte impatto  sociale e civile, tra i quali il «Popolo Perfetto», «Il Sacro Male», «</a:t>
            </a:r>
            <a:r>
              <a:rPr lang="it-IT" dirty="0" err="1"/>
              <a:t>Amlodhi</a:t>
            </a:r>
            <a:r>
              <a:rPr lang="it-IT" dirty="0"/>
              <a:t>=pazzo», «Di sogni e di mulini a vento» … e una performance interattiva realizzata nelle reti museali dal titolo «Quadri d’attore».</a:t>
            </a:r>
          </a:p>
          <a:p>
            <a:r>
              <a:rPr lang="it-IT" dirty="0"/>
              <a:t>Sono state affrontate tematiche come la discriminazione nazista, la follia quale malattia mentale e gioco artistico, la poesia con le parole e i pensieri di P.P. Pasolini, la visione fantastica di Don Chisciotte… e quest’anno scriveremo un poema originale di gesti e canti immersi nella tradizione antica e popolare, ispirati dalla storia di Pinocchio…</a:t>
            </a:r>
          </a:p>
          <a:p>
            <a:r>
              <a:rPr lang="it-IT" dirty="0"/>
              <a:t>Fare teatro è per la persona un profondo atto trasformativo, di conoscenza di sé e delle proprie potenzialità, conoscenza dell’altro e delle possibilità di relazione.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B66095F-1D79-5370-110A-BBF9D1361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5</a:t>
            </a:fld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6F3FECB-52BF-D785-C586-B7D98B46074D}"/>
              </a:ext>
            </a:extLst>
          </p:cNvPr>
          <p:cNvSpPr txBox="1"/>
          <p:nvPr/>
        </p:nvSpPr>
        <p:spPr>
          <a:xfrm>
            <a:off x="10008704" y="1184348"/>
            <a:ext cx="1849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Nome e cognome relatore</a:t>
            </a:r>
          </a:p>
        </p:txBody>
      </p:sp>
    </p:spTree>
    <p:extLst>
      <p:ext uri="{BB962C8B-B14F-4D97-AF65-F5344CB8AC3E}">
        <p14:creationId xmlns:p14="http://schemas.microsoft.com/office/powerpoint/2010/main" val="326524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E8FD3-9873-F12E-7322-07ED0DBFD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5B9F3B-3874-1509-1B8C-61ABAEC17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Ogni uomo è un artista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B18291-B8AB-A3DC-7A8D-4DFF29DC7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Secondo W. Shakespeare l’uomo è ammirato per le sue mille facoltà, la forma e il movimento, simile a un angelo o a un Dio, o a </a:t>
            </a:r>
            <a:r>
              <a:rPr lang="it-IT"/>
              <a:t>un pazzo. </a:t>
            </a:r>
            <a:r>
              <a:rPr lang="it-IT" dirty="0"/>
              <a:t>La vita è un racconto narrato da un pazzo dice lui stesso, carica di creatività e mistero. </a:t>
            </a:r>
          </a:p>
          <a:p>
            <a:r>
              <a:rPr lang="it-IT" dirty="0"/>
              <a:t>Tutto il mondo è un palcoscenico dove ognuno recita la sua parte.</a:t>
            </a:r>
            <a:br>
              <a:rPr lang="it-IT" dirty="0"/>
            </a:br>
            <a:r>
              <a:rPr lang="it-IT" b="1" dirty="0"/>
              <a:t>Comprendere e guardare il mondo secondo tale prospettiva permette di vedere le caratteristiche innate in ognuno di noi.</a:t>
            </a:r>
          </a:p>
          <a:p>
            <a:pPr marL="0" indent="0">
              <a:buNone/>
            </a:pPr>
            <a:r>
              <a:rPr lang="it-IT" sz="2400" dirty="0"/>
              <a:t>Quale è il modo migliore per </a:t>
            </a:r>
            <a:r>
              <a:rPr lang="it-IT" sz="2400" b="1" dirty="0"/>
              <a:t>promuovere il talento </a:t>
            </a:r>
            <a:r>
              <a:rPr lang="it-IT" sz="2400" dirty="0"/>
              <a:t>nei bambini e negli adulti?</a:t>
            </a:r>
            <a:br>
              <a:rPr lang="it-IT" sz="2400" dirty="0"/>
            </a:br>
            <a:r>
              <a:rPr lang="it-IT" sz="2400" dirty="0"/>
              <a:t>Scoprirli nella loro </a:t>
            </a:r>
            <a:r>
              <a:rPr lang="it-IT" sz="2400" b="1" dirty="0"/>
              <a:t>presenza creativa</a:t>
            </a:r>
            <a:r>
              <a:rPr lang="it-IT" sz="2400" dirty="0"/>
              <a:t>, nella loro </a:t>
            </a:r>
            <a:r>
              <a:rPr lang="it-IT" sz="2400" b="1" dirty="0"/>
              <a:t>teatralità innata.</a:t>
            </a:r>
          </a:p>
          <a:p>
            <a:pPr marL="0" indent="0">
              <a:buNone/>
            </a:pPr>
            <a:r>
              <a:rPr lang="it-IT" sz="2400" dirty="0"/>
              <a:t>Ogni individuo acquisisce </a:t>
            </a:r>
            <a:r>
              <a:rPr lang="it-IT" sz="2400" b="1" dirty="0"/>
              <a:t>valore personale e sociale </a:t>
            </a:r>
            <a:r>
              <a:rPr lang="it-IT" sz="2400" dirty="0"/>
              <a:t>partecipando alla vita comunitaria secondo la propria </a:t>
            </a:r>
            <a:r>
              <a:rPr lang="it-IT" sz="2400" b="1" dirty="0"/>
              <a:t>unicità.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7EBBB5-3175-F40F-E0D7-032DDA54C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9794-FE2D-4C60-8A0D-972CA28334A8}" type="slidenum">
              <a:rPr lang="en-US" smtClean="0"/>
              <a:t>6</a:t>
            </a:fld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09FE955-3963-E185-EF07-045A8E504E9F}"/>
              </a:ext>
            </a:extLst>
          </p:cNvPr>
          <p:cNvSpPr txBox="1"/>
          <p:nvPr/>
        </p:nvSpPr>
        <p:spPr>
          <a:xfrm>
            <a:off x="10008704" y="1184348"/>
            <a:ext cx="1849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Nome e cognome relatore</a:t>
            </a:r>
          </a:p>
        </p:txBody>
      </p:sp>
    </p:spTree>
    <p:extLst>
      <p:ext uri="{BB962C8B-B14F-4D97-AF65-F5344CB8AC3E}">
        <p14:creationId xmlns:p14="http://schemas.microsoft.com/office/powerpoint/2010/main" val="1324682980"/>
      </p:ext>
    </p:extLst>
  </p:cSld>
  <p:clrMapOvr>
    <a:masterClrMapping/>
  </p:clrMapOvr>
</p:sld>
</file>

<file path=ppt/theme/theme1.xml><?xml version="1.0" encoding="utf-8"?>
<a:theme xmlns:a="http://schemas.openxmlformats.org/drawingml/2006/main" name="01.03 conveg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.03 convegno" id="{E8E71C69-B289-49BA-8004-9DA5926DB0ED}" vid="{EC8557EB-AA31-4916-9F73-2416643641D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01.03 convegno</Template>
  <TotalTime>543</TotalTime>
  <Words>659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01.03 convegno</vt:lpstr>
      <vt:lpstr>La disabilità ribaltata Ogni uomo è un artista  Il teatro quale atto di inclusione profonda dentro la scuola e nel territorio</vt:lpstr>
      <vt:lpstr>Ogni uomo è un artista</vt:lpstr>
      <vt:lpstr>Ogni uomo è un artista</vt:lpstr>
      <vt:lpstr>Ogni uomo è un artista</vt:lpstr>
      <vt:lpstr>Ogni uomo è un artista</vt:lpstr>
      <vt:lpstr>Ogni uomo è un artista</vt:lpstr>
    </vt:vector>
  </TitlesOfParts>
  <Company>DXP002-T460S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Laura Menichetti</dc:creator>
  <cp:lastModifiedBy>Barbara</cp:lastModifiedBy>
  <cp:revision>83</cp:revision>
  <dcterms:created xsi:type="dcterms:W3CDTF">2024-02-23T14:34:58Z</dcterms:created>
  <dcterms:modified xsi:type="dcterms:W3CDTF">2026-03-20T10:44:54Z</dcterms:modified>
</cp:coreProperties>
</file>